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Gowun Dodum"/>
      <p:regular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Gowun Batang"/>
      <p:regular r:id="rId37"/>
      <p:bold r:id="rId38"/>
    </p:embeddedFont>
    <p:embeddedFont>
      <p:font typeface="IBM Plex Sans KR SemiBold"/>
      <p:regular r:id="rId39"/>
      <p:bold r:id="rId40"/>
    </p:embeddedFont>
    <p:embeddedFont>
      <p:font typeface="IBM Plex Sans KR Medium"/>
      <p:regular r:id="rId41"/>
      <p:bold r:id="rId42"/>
    </p:embeddedFont>
    <p:embeddedFont>
      <p:font typeface="IBM Plex Sans KR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KRSemiBold-bold.fntdata"/><Relationship Id="rId20" Type="http://schemas.openxmlformats.org/officeDocument/2006/relationships/slide" Target="slides/slide16.xml"/><Relationship Id="rId42" Type="http://schemas.openxmlformats.org/officeDocument/2006/relationships/font" Target="fonts/IBMPlexSansKRMedium-bold.fntdata"/><Relationship Id="rId41" Type="http://schemas.openxmlformats.org/officeDocument/2006/relationships/font" Target="fonts/IBMPlexSansKRMedium-regular.fntdata"/><Relationship Id="rId22" Type="http://schemas.openxmlformats.org/officeDocument/2006/relationships/slide" Target="slides/slide18.xml"/><Relationship Id="rId44" Type="http://schemas.openxmlformats.org/officeDocument/2006/relationships/font" Target="fonts/IBMPlexSansKR-bold.fntdata"/><Relationship Id="rId21" Type="http://schemas.openxmlformats.org/officeDocument/2006/relationships/slide" Target="slides/slide17.xml"/><Relationship Id="rId43" Type="http://schemas.openxmlformats.org/officeDocument/2006/relationships/font" Target="fonts/IBMPlexSansKR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font" Target="fonts/GowunDodum-regular.fntdata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GowunBatang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IBMPlexSansKRSemiBold-regular.fntdata"/><Relationship Id="rId16" Type="http://schemas.openxmlformats.org/officeDocument/2006/relationships/slide" Target="slides/slide12.xml"/><Relationship Id="rId38" Type="http://schemas.openxmlformats.org/officeDocument/2006/relationships/font" Target="fonts/GowunBatang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edb363b9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3edb363b97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edb363b9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3edb363b9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edb363b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3edb363b97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edb368d1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3edb368d11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edb363b9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3edb363b97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edb363b97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edb363b9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edb363b97_1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edb363b97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edb363b97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edb363b9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edb363b97_1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edb363b9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edb363b97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edb363b9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edb363b97_3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edb363b9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edb368d1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3edb368d11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edb363b9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3edb363b97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43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>
            <p:ph type="ctrTitle"/>
          </p:nvPr>
        </p:nvSpPr>
        <p:spPr>
          <a:xfrm>
            <a:off x="1094100" y="2070672"/>
            <a:ext cx="52386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ko-KR" sz="5800">
                <a:latin typeface="Gowun Batang"/>
                <a:ea typeface="Gowun Batang"/>
                <a:cs typeface="Gowun Batang"/>
                <a:sym typeface="Gowun Batang"/>
              </a:rPr>
              <a:t>전주 한옥마을 관광객 분석</a:t>
            </a:r>
            <a:endParaRPr b="1" sz="5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094100" y="3842925"/>
            <a:ext cx="4416300" cy="21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1700">
                <a:latin typeface="Gowun Batang"/>
                <a:ea typeface="Gowun Batang"/>
                <a:cs typeface="Gowun Batang"/>
                <a:sym typeface="Gowun Batang"/>
              </a:rPr>
              <a:t>웹 데이터 수집, EDA, 데이터 전처리 및 시각화</a:t>
            </a:r>
            <a:endParaRPr sz="17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7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descr="어두운이(가) 표시된 사진&#10;&#10;자동 생성된 설명" id="87" name="Google Shape;87;p13"/>
          <p:cNvPicPr preferRelativeResize="0"/>
          <p:nvPr/>
        </p:nvPicPr>
        <p:blipFill rotWithShape="1">
          <a:blip r:embed="rId3">
            <a:alphaModFix/>
          </a:blip>
          <a:srcRect b="2" l="15340" r="9974" t="0"/>
          <a:stretch/>
        </p:blipFill>
        <p:spPr>
          <a:xfrm>
            <a:off x="5510369" y="851517"/>
            <a:ext cx="6184807" cy="5154967"/>
          </a:xfrm>
          <a:custGeom>
            <a:rect b="b" l="l" r="r" t="t"/>
            <a:pathLst>
              <a:path extrusionOk="0" h="4872577" w="5846002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1094100" y="4333000"/>
            <a:ext cx="120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Gowun Dodum"/>
                <a:ea typeface="Gowun Dodum"/>
                <a:cs typeface="Gowun Dodum"/>
                <a:sym typeface="Gowun Dodum"/>
              </a:rPr>
              <a:t>2조 어코행코</a:t>
            </a:r>
            <a:endParaRPr sz="15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>
            <p:ph type="title"/>
          </p:nvPr>
        </p:nvSpPr>
        <p:spPr>
          <a:xfrm>
            <a:off x="929799" y="851517"/>
            <a:ext cx="5130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5368560" y="3088133"/>
            <a:ext cx="302416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&lt;리뷰에 자주 등장한 단어 순위 TOP 50&gt;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6955199" y="6120000"/>
            <a:ext cx="182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&lt;전체 리뷰 Word Cloud&gt;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0" y="2520000"/>
            <a:ext cx="709199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965200" y="2470250"/>
            <a:ext cx="66360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구글 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리뷰 워드클라우드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648928" y="338328"/>
            <a:ext cx="3685032" cy="1608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/>
          </a:p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4864100" y="338328"/>
            <a:ext cx="6675627" cy="1605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KR Medium"/>
              <a:buChar char="•"/>
            </a:pPr>
            <a:r>
              <a:rPr lang="ko-KR" sz="20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트립어드바이저: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90" name="Google Shape;190;p23"/>
          <p:cNvSpPr/>
          <p:nvPr/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321564" y="2423160"/>
            <a:ext cx="5613569" cy="3930315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180" y="3126080"/>
            <a:ext cx="4974336" cy="25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6254749" y="2423160"/>
            <a:ext cx="5613569" cy="3930315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6484" y="3126080"/>
            <a:ext cx="4974336" cy="25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/>
        </p:nvSpPr>
        <p:spPr>
          <a:xfrm>
            <a:off x="641180" y="5636232"/>
            <a:ext cx="4974336" cy="252447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&lt;평점 2점 이하 리뷰 Word Cloud&gt;</a:t>
            </a:r>
            <a:endParaRPr sz="13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6576484" y="5636232"/>
            <a:ext cx="4974336" cy="252447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&lt;평점 4점 이상 리뷰 Word Cloud&gt;</a:t>
            </a:r>
            <a:endParaRPr sz="13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648928" y="338328"/>
            <a:ext cx="3685032" cy="1608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4864100" y="338328"/>
            <a:ext cx="66756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KR Medium"/>
              <a:buChar char="•"/>
            </a:pPr>
            <a:r>
              <a:rPr lang="ko-KR" sz="20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트립어드바이저: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203" name="Google Shape;203;p24"/>
          <p:cNvSpPr/>
          <p:nvPr/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321564" y="2423160"/>
            <a:ext cx="5613569" cy="3930315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180" y="3051465"/>
            <a:ext cx="4974336" cy="267370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/>
          <p:nvPr/>
        </p:nvSpPr>
        <p:spPr>
          <a:xfrm>
            <a:off x="6254749" y="2423160"/>
            <a:ext cx="5613569" cy="3930315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6484" y="3057682"/>
            <a:ext cx="4974336" cy="2661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648928" y="338328"/>
            <a:ext cx="3684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4864100" y="338328"/>
            <a:ext cx="66756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KR Medium"/>
              <a:buChar char="•"/>
            </a:pPr>
            <a:r>
              <a:rPr lang="ko-KR" sz="20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구글: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214" name="Google Shape;214;p25"/>
          <p:cNvSpPr/>
          <p:nvPr/>
        </p:nvSpPr>
        <p:spPr>
          <a:xfrm>
            <a:off x="-2" y="2211010"/>
            <a:ext cx="12192000" cy="4647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321564" y="2423160"/>
            <a:ext cx="5613600" cy="3930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180" y="3032811"/>
            <a:ext cx="4974337" cy="2711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/>
          <p:nvPr/>
        </p:nvSpPr>
        <p:spPr>
          <a:xfrm>
            <a:off x="6254749" y="2423160"/>
            <a:ext cx="5613600" cy="3930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6484" y="3070118"/>
            <a:ext cx="4974336" cy="263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/>
        </p:nvSpPr>
        <p:spPr>
          <a:xfrm>
            <a:off x="648928" y="338328"/>
            <a:ext cx="3684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4" name="Google Shape;224;p26"/>
          <p:cNvGrpSpPr/>
          <p:nvPr/>
        </p:nvGrpSpPr>
        <p:grpSpPr>
          <a:xfrm>
            <a:off x="320737" y="557847"/>
            <a:ext cx="11429855" cy="6091200"/>
            <a:chOff x="320737" y="557847"/>
            <a:chExt cx="11429855" cy="6091200"/>
          </a:xfrm>
        </p:grpSpPr>
        <p:pic>
          <p:nvPicPr>
            <p:cNvPr id="225" name="Google Shape;225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0737" y="2588250"/>
              <a:ext cx="5547343" cy="203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8737" y="4618644"/>
              <a:ext cx="5489333" cy="203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14125" y="557847"/>
              <a:ext cx="5536467" cy="203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14125" y="2588247"/>
              <a:ext cx="5536467" cy="203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19563" y="4618647"/>
              <a:ext cx="5525588" cy="203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438912" y="1731561"/>
            <a:ext cx="48327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Char char="•"/>
            </a:pP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시각화: 트립어드바이저 리뷰 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연도별 가장 많이 등장한 상위 10 단어 (명사)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231" name="Google Shape;231;p26"/>
          <p:cNvSpPr/>
          <p:nvPr/>
        </p:nvSpPr>
        <p:spPr>
          <a:xfrm>
            <a:off x="594625" y="4439850"/>
            <a:ext cx="1952400" cy="17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594625" y="6470550"/>
            <a:ext cx="356700" cy="17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8599825" y="6470550"/>
            <a:ext cx="356700" cy="17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/>
        </p:nvSpPr>
        <p:spPr>
          <a:xfrm>
            <a:off x="648928" y="338328"/>
            <a:ext cx="3684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9" name="Google Shape;239;p27"/>
          <p:cNvGrpSpPr/>
          <p:nvPr/>
        </p:nvGrpSpPr>
        <p:grpSpPr>
          <a:xfrm>
            <a:off x="334800" y="558000"/>
            <a:ext cx="11419409" cy="6091197"/>
            <a:chOff x="370287" y="557847"/>
            <a:chExt cx="11419409" cy="6091197"/>
          </a:xfrm>
        </p:grpSpPr>
        <p:pic>
          <p:nvPicPr>
            <p:cNvPr id="240" name="Google Shape;24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0287" y="2588250"/>
              <a:ext cx="5525588" cy="203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51413" y="557847"/>
              <a:ext cx="5525588" cy="203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8725" y="2588240"/>
              <a:ext cx="5550971" cy="203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38725" y="4618640"/>
              <a:ext cx="5550971" cy="203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0287" y="4618643"/>
              <a:ext cx="5525588" cy="203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438912" y="1731561"/>
            <a:ext cx="48327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Char char="•"/>
            </a:pP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시각화: 트립어드바이저 리뷰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연도별 가장 많이 등장한 상위 10 단어 (명사)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246" name="Google Shape;246;p27"/>
          <p:cNvSpPr/>
          <p:nvPr/>
        </p:nvSpPr>
        <p:spPr>
          <a:xfrm>
            <a:off x="1117450" y="4438900"/>
            <a:ext cx="356700" cy="17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6472825" y="6470700"/>
            <a:ext cx="356700" cy="17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12" y="2647944"/>
            <a:ext cx="5486681" cy="20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712" y="4592626"/>
            <a:ext cx="5524783" cy="20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2103" y="632151"/>
            <a:ext cx="5524783" cy="20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8607" y="2661081"/>
            <a:ext cx="5524783" cy="202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8607" y="4585308"/>
            <a:ext cx="5524783" cy="202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648928" y="338328"/>
            <a:ext cx="3685032" cy="1608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438912" y="1731561"/>
            <a:ext cx="48327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Char char="•"/>
            </a:pP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시각화: 트립어드바이저 리</a:t>
            </a: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뷰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별점별 가장 많이 등장한 상위 10 단어 (명사)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798257" y="637523"/>
            <a:ext cx="3609000" cy="16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</a:pPr>
            <a:r>
              <a:rPr b="0" i="0" lang="ko-KR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프로젝트 단계별 내용</a:t>
            </a:r>
            <a:endParaRPr/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798256" y="2474260"/>
            <a:ext cx="36078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rabicPeriod" startAt="4"/>
            </a:pPr>
            <a:r>
              <a:rPr lang="ko-KR" sz="2000">
                <a:solidFill>
                  <a:srgbClr val="FFFFFF"/>
                </a:solidFill>
              </a:rPr>
              <a:t>데이터를 시각화: 트립어드바이저</a:t>
            </a:r>
            <a:endParaRPr sz="2000">
              <a:solidFill>
                <a:srgbClr val="FFFFFF"/>
              </a:solidFill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65" name="Google Shape;2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082" y="106830"/>
            <a:ext cx="3099621" cy="22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6817" y="106829"/>
            <a:ext cx="3099623" cy="22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3129" y="2284877"/>
            <a:ext cx="3093308" cy="226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12941" y="2284877"/>
            <a:ext cx="3093308" cy="226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4188" y="4425909"/>
            <a:ext cx="3125501" cy="2289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79999" y="4430619"/>
            <a:ext cx="3140821" cy="230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/>
        </p:nvSpPr>
        <p:spPr>
          <a:xfrm>
            <a:off x="648928" y="338328"/>
            <a:ext cx="3684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438912" y="1731561"/>
            <a:ext cx="48327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Char char="•"/>
            </a:pP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시각화: 트립어드바이저 리뷰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연도별 특정 단어에 대한 평균 평점을 그래프화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특정 단어가 등장하지 않은 해에는 0점으로 표기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/>
        </p:nvSpPr>
        <p:spPr>
          <a:xfrm>
            <a:off x="648928" y="338328"/>
            <a:ext cx="3684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351" y="2288350"/>
            <a:ext cx="6086700" cy="41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438912" y="1731561"/>
            <a:ext cx="48327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Char char="•"/>
            </a:pP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시각화: 구글 리뷰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카테고리별 단어 별점 추이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550" y="255400"/>
            <a:ext cx="5524777" cy="2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550" y="4621975"/>
            <a:ext cx="5524777" cy="2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75" y="4621975"/>
            <a:ext cx="5524777" cy="202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375" y="2414538"/>
            <a:ext cx="5524777" cy="2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2551" y="2436725"/>
            <a:ext cx="5524777" cy="20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648928" y="338328"/>
            <a:ext cx="3684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438912" y="1731561"/>
            <a:ext cx="48327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Char char="•"/>
            </a:pP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시각화: 구글 리뷰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카테고리별 단어 개수 시각화 (평균 별점 초과)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291" name="Google Shape;291;p31"/>
          <p:cNvPicPr preferRelativeResize="0"/>
          <p:nvPr/>
        </p:nvPicPr>
        <p:blipFill rotWithShape="1">
          <a:blip r:embed="rId6">
            <a:alphaModFix/>
          </a:blip>
          <a:srcRect b="1468" l="3451" r="86116" t="81076"/>
          <a:stretch/>
        </p:blipFill>
        <p:spPr>
          <a:xfrm>
            <a:off x="257675" y="3935350"/>
            <a:ext cx="1030676" cy="63335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p31"/>
          <p:cNvPicPr preferRelativeResize="0"/>
          <p:nvPr/>
        </p:nvPicPr>
        <p:blipFill rotWithShape="1">
          <a:blip r:embed="rId5">
            <a:alphaModFix/>
          </a:blip>
          <a:srcRect b="1273" l="4557" r="85338" t="82275"/>
          <a:stretch/>
        </p:blipFill>
        <p:spPr>
          <a:xfrm>
            <a:off x="257675" y="6152493"/>
            <a:ext cx="1030676" cy="616281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 b="1051" l="3302" r="89426" t="86873"/>
          <a:stretch/>
        </p:blipFill>
        <p:spPr>
          <a:xfrm>
            <a:off x="6396075" y="1946625"/>
            <a:ext cx="803548" cy="490101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31"/>
          <p:cNvPicPr preferRelativeResize="0"/>
          <p:nvPr/>
        </p:nvPicPr>
        <p:blipFill rotWithShape="1">
          <a:blip r:embed="rId7">
            <a:alphaModFix/>
          </a:blip>
          <a:srcRect b="1215" l="3126" r="88443" t="86652"/>
          <a:stretch/>
        </p:blipFill>
        <p:spPr>
          <a:xfrm>
            <a:off x="6310275" y="4131875"/>
            <a:ext cx="925599" cy="490101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31"/>
          <p:cNvPicPr preferRelativeResize="0"/>
          <p:nvPr/>
        </p:nvPicPr>
        <p:blipFill rotWithShape="1">
          <a:blip r:embed="rId4">
            <a:alphaModFix/>
          </a:blip>
          <a:srcRect b="1318" l="6802" r="43834" t="88530"/>
          <a:stretch/>
        </p:blipFill>
        <p:spPr>
          <a:xfrm>
            <a:off x="5985875" y="6317125"/>
            <a:ext cx="4063273" cy="4900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965199" y="447741"/>
            <a:ext cx="4278623" cy="1645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목차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0" y="2253579"/>
            <a:ext cx="8109718" cy="4604421"/>
          </a:xfrm>
          <a:custGeom>
            <a:rect b="b" l="l" r="r" t="t"/>
            <a:pathLst>
              <a:path extrusionOk="0" h="4604421" w="8109718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7276856" y="1827416"/>
            <a:ext cx="4418320" cy="3877280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5952343" y="825104"/>
            <a:ext cx="2926988" cy="2594434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262626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14"/>
          <p:cNvGrpSpPr/>
          <p:nvPr/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99" name="Google Shape;99;p14"/>
            <p:cNvSpPr/>
            <p:nvPr/>
          </p:nvSpPr>
          <p:spPr>
            <a:xfrm>
              <a:off x="5307830" y="577396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5885720" y="325570"/>
              <a:ext cx="550492" cy="485306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965199" y="2912937"/>
            <a:ext cx="4741917" cy="3093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•"/>
            </a:pPr>
            <a:r>
              <a:rPr i="0" lang="ko-KR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프로젝트 제안 배경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•"/>
            </a:pPr>
            <a:r>
              <a:rPr i="0" lang="ko-KR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프로젝트 목적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•"/>
            </a:pPr>
            <a:r>
              <a:rPr i="0" lang="ko-KR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분석 및 개발 환경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•"/>
            </a:pPr>
            <a:r>
              <a:rPr i="0" lang="ko-KR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프로젝트 프로세스</a:t>
            </a:r>
            <a:endParaRPr i="0"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•"/>
            </a:pPr>
            <a:r>
              <a:rPr i="0" lang="ko-KR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프로젝트 </a:t>
            </a:r>
            <a:r>
              <a:rPr lang="ko-KR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분석 결과</a:t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•"/>
            </a:pPr>
            <a:r>
              <a:rPr lang="ko-KR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시사점 및 느낀점</a:t>
            </a:r>
            <a:endParaRPr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•"/>
            </a:pPr>
            <a:r>
              <a:rPr i="0" lang="ko-KR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기대효과 및 향후 발전방향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 KR Medium"/>
              <a:buChar char="•"/>
            </a:pPr>
            <a:r>
              <a:rPr i="0" lang="ko-KR" sz="15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참고문헌</a:t>
            </a:r>
            <a:endParaRPr i="0" sz="15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275" y="2523038"/>
            <a:ext cx="5584148" cy="233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74" y="2523051"/>
            <a:ext cx="5584148" cy="233398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648928" y="338328"/>
            <a:ext cx="3684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/>
          <p:nvPr>
            <p:ph idx="1" type="body"/>
          </p:nvPr>
        </p:nvSpPr>
        <p:spPr>
          <a:xfrm>
            <a:off x="438912" y="1731561"/>
            <a:ext cx="48327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Char char="•"/>
            </a:pP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시각화: 구글 리뷰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카테고리별 단어 개수 시각화 (평균 별점 미만)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04" name="Google Shape;304;p32"/>
          <p:cNvPicPr preferRelativeResize="0"/>
          <p:nvPr/>
        </p:nvPicPr>
        <p:blipFill rotWithShape="1">
          <a:blip r:embed="rId4">
            <a:alphaModFix/>
          </a:blip>
          <a:srcRect b="0" l="4153" r="83245" t="84513"/>
          <a:stretch/>
        </p:blipFill>
        <p:spPr>
          <a:xfrm>
            <a:off x="208125" y="4495575"/>
            <a:ext cx="1145600" cy="588474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0" l="3321" r="84254" t="88335"/>
          <a:stretch/>
        </p:blipFill>
        <p:spPr>
          <a:xfrm>
            <a:off x="5893525" y="4536400"/>
            <a:ext cx="1291525" cy="506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0" y="720000"/>
            <a:ext cx="6345764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648928" y="338328"/>
            <a:ext cx="3684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438912" y="1731561"/>
            <a:ext cx="48327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Char char="•"/>
            </a:pP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시각화: 음식 카테고리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비빔밥은 언급 수가 많았고 평균 평점도 높은 편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콩나물, 국밥이 평점이 높음 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  -&gt; </a:t>
            </a: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콩나물국밥으로</a:t>
            </a: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연결 가능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탕후루,  구이, 아이스크림 등은 평점이 낮은 편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b="1" lang="ko-KR" sz="1600">
                <a:highlight>
                  <a:srgbClr val="FFF2CC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지역 특색이 있는 음식의 평점이 높음</a:t>
            </a:r>
            <a:endParaRPr b="1" sz="1600">
              <a:highlight>
                <a:srgbClr val="FFF2CC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0" y="720000"/>
            <a:ext cx="6371999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/>
          <p:nvPr/>
        </p:nvSpPr>
        <p:spPr>
          <a:xfrm>
            <a:off x="648928" y="338328"/>
            <a:ext cx="3684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4"/>
          <p:cNvSpPr txBox="1"/>
          <p:nvPr>
            <p:ph idx="1" type="body"/>
          </p:nvPr>
        </p:nvSpPr>
        <p:spPr>
          <a:xfrm>
            <a:off x="438912" y="1731561"/>
            <a:ext cx="48327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Char char="•"/>
            </a:pP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시각화: 교통 카테고리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주차와 주차장의 언급이 많음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대중교통은 언급 수가 적음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</a:t>
            </a:r>
            <a:r>
              <a:rPr b="1" lang="ko-KR" sz="1600">
                <a:highlight>
                  <a:srgbClr val="FFF2CC"/>
                </a:highlight>
                <a:latin typeface="IBM Plex Sans KR"/>
                <a:ea typeface="IBM Plex Sans KR"/>
                <a:cs typeface="IBM Plex Sans KR"/>
                <a:sym typeface="IBM Plex Sans KR"/>
              </a:rPr>
              <a:t>교통에 대해 다소 부정적 평가</a:t>
            </a:r>
            <a:endParaRPr b="1" sz="1600">
              <a:highlight>
                <a:srgbClr val="FFF2CC"/>
              </a:highlight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0" y="720000"/>
            <a:ext cx="6371999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648928" y="338328"/>
            <a:ext cx="3684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5"/>
          <p:cNvSpPr txBox="1"/>
          <p:nvPr>
            <p:ph idx="1" type="body"/>
          </p:nvPr>
        </p:nvSpPr>
        <p:spPr>
          <a:xfrm>
            <a:off x="438912" y="1731561"/>
            <a:ext cx="48327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Char char="•"/>
            </a:pP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시각화: 상업 카테고리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시장에 대해 긍정적 평점이 많음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‘상업’이라는 단어가 많이 언급되며 다소 부정적 평가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한옥마을의 상업화에 대한 우려의 목소리가 많음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025" y="966500"/>
            <a:ext cx="5734050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type="title"/>
          </p:nvPr>
        </p:nvSpPr>
        <p:spPr>
          <a:xfrm>
            <a:off x="798257" y="637523"/>
            <a:ext cx="3609000" cy="16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</a:pPr>
            <a:r>
              <a:rPr b="0" i="0" lang="ko-KR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프로젝트 단계별 내용</a:t>
            </a:r>
            <a:endParaRPr/>
          </a:p>
        </p:txBody>
      </p:sp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798256" y="2474260"/>
            <a:ext cx="36078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AutoNum type="arabicPeriod" startAt="4"/>
            </a:pPr>
            <a:r>
              <a:rPr lang="ko-KR" sz="2000">
                <a:solidFill>
                  <a:srgbClr val="FFFFFF"/>
                </a:solidFill>
              </a:rPr>
              <a:t>데이터를 시각화: 트립어드바이저</a:t>
            </a:r>
            <a:endParaRPr sz="2000">
              <a:solidFill>
                <a:srgbClr val="FFFFFF"/>
              </a:solidFill>
            </a:endParaRPr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648928" y="338328"/>
            <a:ext cx="3684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3600">
                <a:solidFill>
                  <a:schemeClr val="dk1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 sz="3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6"/>
          <p:cNvSpPr txBox="1"/>
          <p:nvPr>
            <p:ph idx="1" type="body"/>
          </p:nvPr>
        </p:nvSpPr>
        <p:spPr>
          <a:xfrm>
            <a:off x="438899" y="1731550"/>
            <a:ext cx="5129100" cy="3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 KR Medium"/>
              <a:buChar char="•"/>
            </a:pPr>
            <a:r>
              <a:rPr lang="ko-KR" sz="18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시각화: 지도 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한옥마을의 범위 및 주차장, 공중화장실(24시간 개방) 표기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한옥마을 범위: 원 테두리 안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주차장: </a:t>
            </a: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파란색</a:t>
            </a: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점 마커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공중화장실: 주황색 별 마커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주차장이 멀리 떨어진 곳이 있음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 주말에는 한옥마을 내 ‘차 없는 거리’를 운영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   -&gt; 내부 주차장 이용 불가</a:t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/>
        </p:nvSpPr>
        <p:spPr>
          <a:xfrm>
            <a:off x="0" y="-4955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7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7"/>
          <p:cNvSpPr txBox="1"/>
          <p:nvPr>
            <p:ph type="title"/>
          </p:nvPr>
        </p:nvSpPr>
        <p:spPr>
          <a:xfrm>
            <a:off x="965199" y="851517"/>
            <a:ext cx="5130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시사점 및 느낀점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43" name="Google Shape;343;p37"/>
          <p:cNvSpPr txBox="1"/>
          <p:nvPr>
            <p:ph idx="1" type="body"/>
          </p:nvPr>
        </p:nvSpPr>
        <p:spPr>
          <a:xfrm>
            <a:off x="965200" y="2470250"/>
            <a:ext cx="53973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한옥마을 주차장과 개방화장실이 적음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젠트리피케이션*에 대한 우려가 높음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(몇몇 리뷰에서 발견)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기사를 통해 ‘장애물 없는 생활환경’(Barrier Free) 우수 등급을 받았다고 하였으나 실제로는 돌길이 많아 장애물이 될 수 있음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7146100" y="3409400"/>
            <a:ext cx="395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02124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❈ </a:t>
            </a:r>
            <a:r>
              <a:rPr lang="ko-KR" sz="1300">
                <a:solidFill>
                  <a:srgbClr val="202124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젠트리피케이션( gentrification):</a:t>
            </a:r>
            <a:endParaRPr sz="1300">
              <a:solidFill>
                <a:srgbClr val="202124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202124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도심 인근의 낙후지역이 활성화되면서 외부인과 돈이 유입되고, 임대료 상승 등으로 원주민이 밀려나는 현상</a:t>
            </a:r>
            <a:endParaRPr sz="1500"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/>
          <p:nvPr/>
        </p:nvSpPr>
        <p:spPr>
          <a:xfrm>
            <a:off x="0" y="-4955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8"/>
          <p:cNvSpPr txBox="1"/>
          <p:nvPr>
            <p:ph type="title"/>
          </p:nvPr>
        </p:nvSpPr>
        <p:spPr>
          <a:xfrm>
            <a:off x="965199" y="851517"/>
            <a:ext cx="5130795" cy="1461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i="0"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기대효과 및 향후 발전방향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52" name="Google Shape;352;p38"/>
          <p:cNvSpPr txBox="1"/>
          <p:nvPr>
            <p:ph idx="1" type="body"/>
          </p:nvPr>
        </p:nvSpPr>
        <p:spPr>
          <a:xfrm>
            <a:off x="965200" y="2470250"/>
            <a:ext cx="49215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북촌이라는 단어가 다수 발견됨 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-&gt; 서울에 있는 북촌 한옥마을과 비교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감성분석 리뷰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9"/>
          <p:cNvSpPr txBox="1"/>
          <p:nvPr>
            <p:ph type="title"/>
          </p:nvPr>
        </p:nvSpPr>
        <p:spPr>
          <a:xfrm>
            <a:off x="965199" y="447741"/>
            <a:ext cx="4278623" cy="1645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i="0"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참고문헌</a:t>
            </a:r>
            <a:endParaRPr i="0" sz="40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0" y="2253579"/>
            <a:ext cx="8109718" cy="4604421"/>
          </a:xfrm>
          <a:custGeom>
            <a:rect b="b" l="l" r="r" t="t"/>
            <a:pathLst>
              <a:path extrusionOk="0" h="4604421" w="8109718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7276856" y="1827416"/>
            <a:ext cx="4418320" cy="3877280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508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5952343" y="825104"/>
            <a:ext cx="2926988" cy="2594434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262626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p39"/>
          <p:cNvGrpSpPr/>
          <p:nvPr/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363" name="Google Shape;363;p39"/>
            <p:cNvSpPr/>
            <p:nvPr/>
          </p:nvSpPr>
          <p:spPr>
            <a:xfrm>
              <a:off x="5307830" y="577396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5885720" y="325570"/>
              <a:ext cx="550492" cy="485306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39"/>
          <p:cNvSpPr txBox="1"/>
          <p:nvPr>
            <p:ph idx="1" type="body"/>
          </p:nvPr>
        </p:nvSpPr>
        <p:spPr>
          <a:xfrm>
            <a:off x="965200" y="2531925"/>
            <a:ext cx="4941300" cy="30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9868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63"/>
              <a:buFont typeface="IBM Plex Sans KR Medium"/>
              <a:buChar char="•"/>
            </a:pPr>
            <a:r>
              <a:rPr lang="ko-KR" sz="1362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https://www.tripadvisor.co.kr/Attraction_Review-g1143545-d2224863-Reviews-Jeonju_Hanok_Village-Jeonju_Jeollabuk_do.html</a:t>
            </a:r>
            <a:endParaRPr sz="1362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19868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63"/>
              <a:buFont typeface="IBM Plex Sans KR Medium"/>
              <a:buChar char="•"/>
            </a:pPr>
            <a:r>
              <a:rPr lang="ko-KR" sz="1362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https://www.google.co.kr/maps/place/%EC%A0%84%EC%A3%BC+%ED%95%9C%EC%98%A5%EB%A7%88%EC%9D%84/data=!4m7!3m6!1s0x3570236212eebd4b:0x8ef4be1bc6d0848e!8m2!3d35.8147105!4d127.1526312!9m1!1b1?hl=ko</a:t>
            </a:r>
            <a:endParaRPr sz="1362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19868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63"/>
              <a:buFont typeface="IBM Plex Sans KR Medium"/>
              <a:buChar char="•"/>
            </a:pPr>
            <a:r>
              <a:rPr lang="ko-KR" sz="1362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https://www.socialfocus.co.kr/news/articleView.html?idxno=10920</a:t>
            </a:r>
            <a:endParaRPr sz="1362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19868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63"/>
              <a:buFont typeface="IBM Plex Sans KR Medium"/>
              <a:buChar char="•"/>
            </a:pPr>
            <a:r>
              <a:rPr lang="ko-KR" sz="1362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http://www.jjn.co.kr/news/articleView.html?idxno=913310</a:t>
            </a:r>
            <a:endParaRPr sz="237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19868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63"/>
              <a:buFont typeface="IBM Plex Sans KR Medium"/>
              <a:buChar char="•"/>
            </a:pPr>
            <a:r>
              <a:rPr lang="ko-KR" sz="1362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http://m.jeollailbo.com/news/articleView.html?idxno=654831</a:t>
            </a:r>
            <a:endParaRPr sz="237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19868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63"/>
              <a:buFont typeface="IBM Plex Sans KR Medium"/>
              <a:buChar char="•"/>
            </a:pPr>
            <a:r>
              <a:rPr lang="ko-KR" sz="1362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https://www.socialfocus.co.kr/news/articleView.html?idxno=6325</a:t>
            </a:r>
            <a:endParaRPr sz="1362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19868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63"/>
              <a:buFont typeface="IBM Plex Sans KR Medium"/>
              <a:buChar char="•"/>
            </a:pPr>
            <a:r>
              <a:rPr lang="ko-KR" sz="1362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https://www.dbpia.co.kr/Journal/articleDetail?nodeId=NODE06651350 </a:t>
            </a:r>
            <a:endParaRPr sz="1362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965199" y="851517"/>
            <a:ext cx="5130795" cy="1461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제안 배경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965200" y="2470250"/>
            <a:ext cx="66957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2020년 전주시, 관광거점도시 선정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한옥마을 발전 요인 탐색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관광객의 만족도나 관심도 등을 분석하여 한옥마을의 매력과 보완점 알아보기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ㄱ4ㅑㅑㅕㅑ8ㅑ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 txBox="1"/>
          <p:nvPr>
            <p:ph type="title"/>
          </p:nvPr>
        </p:nvSpPr>
        <p:spPr>
          <a:xfrm>
            <a:off x="965199" y="851517"/>
            <a:ext cx="5130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i="0"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목적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965200" y="2470250"/>
            <a:ext cx="51990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전주 </a:t>
            </a: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한옥마을 관광객 리뷰, 별점 추이 분석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전주 한옥마을 특성 파악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전주 한옥마을 개선점과 추진 방향 제안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   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965199" y="851517"/>
            <a:ext cx="5130795" cy="1461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분석 및 개발 환경</a:t>
            </a:r>
            <a:endParaRPr i="0" sz="40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1286934" y="2657474"/>
            <a:ext cx="2926988" cy="3377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&lt;개발 도구&gt;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Google Colab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Jupyter Notebook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&lt;개발 언어&gt;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Python</a:t>
            </a:r>
            <a:endParaRPr sz="24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5381889" y="2638423"/>
            <a:ext cx="2926988" cy="3377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&lt;라이브러리&gt;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IBM Plex Sans KR Medium"/>
              <a:buChar char="•"/>
            </a:pPr>
            <a:r>
              <a:rPr i="0" lang="ko-KR" sz="2400">
                <a:solidFill>
                  <a:srgbClr val="202124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numpy</a:t>
            </a:r>
            <a:endParaRPr i="0" sz="2400">
              <a:solidFill>
                <a:srgbClr val="202124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IBM Plex Sans KR Medium"/>
              <a:buChar char="•"/>
            </a:pPr>
            <a:r>
              <a:rPr i="0" lang="ko-KR" sz="2400">
                <a:solidFill>
                  <a:srgbClr val="202124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pandas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IBM Plex Sans KR Medium"/>
              <a:buChar char="•"/>
            </a:pPr>
            <a:r>
              <a:rPr i="0" lang="ko-KR" sz="2400">
                <a:solidFill>
                  <a:srgbClr val="202124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matplotlib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IBM Plex Sans KR Medium"/>
              <a:buChar char="•"/>
            </a:pPr>
            <a:r>
              <a:rPr i="0" lang="ko-KR" sz="2400">
                <a:solidFill>
                  <a:srgbClr val="202124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seaborn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IBM Plex Sans KR Medium"/>
              <a:buChar char="•"/>
            </a:pPr>
            <a:r>
              <a:rPr i="0" lang="ko-KR" sz="2400">
                <a:solidFill>
                  <a:srgbClr val="202124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nltk</a:t>
            </a:r>
            <a:endParaRPr i="0" sz="2400">
              <a:solidFill>
                <a:srgbClr val="202124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Beautifulsoup4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908200" y="3032575"/>
            <a:ext cx="2927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Urllib</a:t>
            </a:r>
            <a:endParaRPr sz="24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Selenium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Requests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WordCloud</a:t>
            </a:r>
            <a:endParaRPr sz="24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Konlpy</a:t>
            </a:r>
            <a:endParaRPr sz="24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KR Medium"/>
              <a:buChar char="•"/>
            </a:pPr>
            <a:r>
              <a:rPr lang="ko-KR" sz="2400">
                <a:solidFill>
                  <a:schemeClr val="dk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Tqdm</a:t>
            </a:r>
            <a:endParaRPr sz="24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100" y="3032575"/>
            <a:ext cx="575325" cy="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b="0" l="22091" r="24586" t="0"/>
          <a:stretch/>
        </p:blipFill>
        <p:spPr>
          <a:xfrm>
            <a:off x="4128950" y="3491661"/>
            <a:ext cx="575325" cy="56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5">
            <a:alphaModFix/>
          </a:blip>
          <a:srcRect b="0" l="22023" r="18229" t="0"/>
          <a:stretch/>
        </p:blipFill>
        <p:spPr>
          <a:xfrm>
            <a:off x="2607750" y="4914470"/>
            <a:ext cx="575325" cy="54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965199" y="851517"/>
            <a:ext cx="5130795" cy="1461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i="0"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프로세스</a:t>
            </a:r>
            <a:endParaRPr i="0" sz="4000"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965200" y="2470250"/>
            <a:ext cx="66360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1일차 </a:t>
            </a: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데이터 수집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2일차 데이터 수집 및 전처리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3일차 데이터 분석 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4일차 데이터 분석 및 리포팅 작업 시작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5일차 리포팅 작업 -&gt; 피드백 -&gt; 수정 loop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: 피드백 -&gt; 수정 많이 할 수록 보고서의 질이 좋아지는 것을 저번 프로젝트를 통해서 체감</a:t>
            </a:r>
            <a:endParaRPr sz="37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965199" y="851517"/>
            <a:ext cx="5130795" cy="1461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i="0"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</a:t>
            </a:r>
            <a:r>
              <a:rPr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분석 결과</a:t>
            </a:r>
            <a:endParaRPr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809" y="3357351"/>
            <a:ext cx="11362370" cy="3351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9"/>
          <p:cNvGrpSpPr/>
          <p:nvPr/>
        </p:nvGrpSpPr>
        <p:grpSpPr>
          <a:xfrm>
            <a:off x="7639050" y="3562350"/>
            <a:ext cx="3419475" cy="2638425"/>
            <a:chOff x="7639050" y="3562350"/>
            <a:chExt cx="3419475" cy="2638425"/>
          </a:xfrm>
        </p:grpSpPr>
        <p:cxnSp>
          <p:nvCxnSpPr>
            <p:cNvPr id="148" name="Google Shape;148;p19"/>
            <p:cNvCxnSpPr/>
            <p:nvPr/>
          </p:nvCxnSpPr>
          <p:spPr>
            <a:xfrm rot="10800000">
              <a:off x="7639050" y="3562350"/>
              <a:ext cx="0" cy="2638425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9" name="Google Shape;149;p19"/>
            <p:cNvSpPr/>
            <p:nvPr/>
          </p:nvSpPr>
          <p:spPr>
            <a:xfrm>
              <a:off x="7639050" y="4081607"/>
              <a:ext cx="3419475" cy="40957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 txBox="1"/>
            <p:nvPr/>
          </p:nvSpPr>
          <p:spPr>
            <a:xfrm>
              <a:off x="7677674" y="3886349"/>
              <a:ext cx="1618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After COVID-19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965200" y="2470250"/>
            <a:ext cx="66360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네이버 API를 이용, 검색어 추이 시각화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 txBox="1"/>
          <p:nvPr>
            <p:ph type="title"/>
          </p:nvPr>
        </p:nvSpPr>
        <p:spPr>
          <a:xfrm>
            <a:off x="965199" y="851517"/>
            <a:ext cx="5130795" cy="1461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25" y="2966300"/>
            <a:ext cx="10174676" cy="38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4811113" y="2689400"/>
            <a:ext cx="2821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&lt;리뷰에 자주 등장한 단어 순위 TOP 50&gt;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965200" y="2470375"/>
            <a:ext cx="66360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트립어드바이저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5510370" y="851518"/>
            <a:ext cx="6184806" cy="5154967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929799" y="851517"/>
            <a:ext cx="5130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</a:pPr>
            <a:r>
              <a:rPr lang="ko-KR" sz="4000"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프로젝트 분석 결과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5368560" y="3088133"/>
            <a:ext cx="302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&lt;리뷰에 자주 등장한 단어 순위 TOP 50&gt;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0" y="2520000"/>
            <a:ext cx="709294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6957313" y="6120000"/>
            <a:ext cx="181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&lt;전체 리뷰 Word Cloud&gt;</a:t>
            </a:r>
            <a:endParaRPr sz="12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965200" y="2470250"/>
            <a:ext cx="66360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Font typeface="IBM Plex Sans KR Medium"/>
              <a:buChar char="•"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트립어드바이저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2400"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리뷰 워드클라우드</a:t>
            </a:r>
            <a:endParaRPr sz="24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